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2"/>
  </p:notesMasterIdLst>
  <p:sldIdLst>
    <p:sldId id="256" r:id="rId3"/>
    <p:sldId id="257" r:id="rId4"/>
    <p:sldId id="259" r:id="rId5"/>
    <p:sldId id="260" r:id="rId6"/>
    <p:sldId id="261" r:id="rId7"/>
    <p:sldId id="262" r:id="rId8"/>
    <p:sldId id="263" r:id="rId9"/>
    <p:sldId id="264" r:id="rId10"/>
    <p:sldId id="258"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7634" autoAdjust="0"/>
  </p:normalViewPr>
  <p:slideViewPr>
    <p:cSldViewPr>
      <p:cViewPr varScale="1">
        <p:scale>
          <a:sx n="60" d="100"/>
          <a:sy n="60" d="100"/>
        </p:scale>
        <p:origin x="-1560" y="-7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E385CDC-B164-433F-A9D3-AB05EA981167}" type="datetimeFigureOut">
              <a:rPr lang="en-US" smtClean="0"/>
              <a:t>4/3/2015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7FE898B-FA04-451F-958B-8BEA9EA90C85}"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smtClean="0">
                <a:ea typeface="ＭＳ Ｐゴシック" panose="020B0600070205080204" pitchFamily="34" charset="-128"/>
              </a:rPr>
              <a:t>Please use and modify these slides as needed. For</a:t>
            </a:r>
            <a:r>
              <a:rPr lang="en-US" altLang="en-US" baseline="0" dirty="0" smtClean="0">
                <a:ea typeface="ＭＳ Ｐゴシック" panose="020B0600070205080204" pitchFamily="34" charset="-128"/>
              </a:rPr>
              <a:t> any questions please contact personalizedmedicineproject@gmail.com! These were created based off of Harvard’s PGED Lesson Plan resources for high </a:t>
            </a:r>
            <a:r>
              <a:rPr lang="en-US" altLang="en-US" baseline="0" dirty="0" err="1" smtClean="0">
                <a:ea typeface="ＭＳ Ｐゴシック" panose="020B0600070205080204" pitchFamily="34" charset="-128"/>
              </a:rPr>
              <a:t>schoolers</a:t>
            </a:r>
            <a:r>
              <a:rPr lang="en-US" altLang="en-US" baseline="0" dirty="0" smtClean="0">
                <a:ea typeface="ＭＳ Ｐゴシック" panose="020B0600070205080204" pitchFamily="34" charset="-128"/>
              </a:rPr>
              <a:t>. </a:t>
            </a:r>
            <a:endParaRPr lang="en-US" altLang="en-US" dirty="0" smtClean="0">
              <a:ea typeface="ＭＳ Ｐゴシック" panose="020B0600070205080204" pitchFamily="34" charset="-128"/>
            </a:endParaRPr>
          </a:p>
          <a:p>
            <a:endParaRPr lang="en-US" dirty="0"/>
          </a:p>
        </p:txBody>
      </p:sp>
      <p:sp>
        <p:nvSpPr>
          <p:cNvPr id="4" name="Slide Number Placeholder 3"/>
          <p:cNvSpPr>
            <a:spLocks noGrp="1"/>
          </p:cNvSpPr>
          <p:nvPr>
            <p:ph type="sldNum" sz="quarter" idx="10"/>
          </p:nvPr>
        </p:nvSpPr>
        <p:spPr/>
        <p:txBody>
          <a:bodyPr/>
          <a:lstStyle/>
          <a:p>
            <a:fld id="{E7FE898B-FA04-451F-958B-8BEA9EA90C85}" type="slidenum">
              <a:rPr lang="en-US" smtClean="0"/>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Start</a:t>
            </a:r>
            <a:r>
              <a:rPr lang="en-US" baseline="0" dirty="0" smtClean="0"/>
              <a:t> off the class with the video as a general background (2mins)</a:t>
            </a:r>
          </a:p>
          <a:p>
            <a:r>
              <a:rPr lang="en-US" baseline="0" dirty="0" smtClean="0"/>
              <a:t>Open up with a class discussion based on the questions on this slide. Allow for some time for students to respond and discuss. </a:t>
            </a:r>
            <a:endParaRPr lang="en-US" dirty="0"/>
          </a:p>
        </p:txBody>
      </p:sp>
      <p:sp>
        <p:nvSpPr>
          <p:cNvPr id="4" name="Slide Number Placeholder 3"/>
          <p:cNvSpPr>
            <a:spLocks noGrp="1"/>
          </p:cNvSpPr>
          <p:nvPr>
            <p:ph type="sldNum" sz="quarter" idx="10"/>
          </p:nvPr>
        </p:nvSpPr>
        <p:spPr/>
        <p:txBody>
          <a:bodyPr/>
          <a:lstStyle/>
          <a:p>
            <a:fld id="{E7FE898B-FA04-451F-958B-8BEA9EA90C85}" type="slidenum">
              <a:rPr lang="en-US" smtClean="0"/>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sz="1200" b="1" i="0" kern="1200" dirty="0" smtClean="0">
                <a:solidFill>
                  <a:schemeClr val="tx1"/>
                </a:solidFill>
                <a:latin typeface="+mn-lt"/>
                <a:ea typeface="+mn-ea"/>
                <a:cs typeface="+mn-cs"/>
              </a:rPr>
              <a:t>"</a:t>
            </a:r>
            <a:r>
              <a:rPr lang="en-US" sz="1200" b="0" i="1" kern="1200" dirty="0" smtClean="0">
                <a:solidFill>
                  <a:schemeClr val="tx1"/>
                </a:solidFill>
                <a:latin typeface="+mn-lt"/>
                <a:ea typeface="+mn-ea"/>
                <a:cs typeface="+mn-cs"/>
              </a:rPr>
              <a:t>Blood clots.</a:t>
            </a:r>
            <a:r>
              <a:rPr lang="en-US" sz="1200" b="1" i="0" kern="1200" dirty="0" smtClean="0">
                <a:solidFill>
                  <a:schemeClr val="tx1"/>
                </a:solidFill>
                <a:latin typeface="+mn-lt"/>
                <a:ea typeface="+mn-ea"/>
                <a:cs typeface="+mn-cs"/>
              </a:rPr>
              <a:t> </a:t>
            </a:r>
            <a:r>
              <a:rPr lang="en-US" sz="1200" b="0" i="0" kern="1200" dirty="0" smtClean="0">
                <a:solidFill>
                  <a:schemeClr val="tx1"/>
                </a:solidFill>
                <a:latin typeface="+mn-lt"/>
                <a:ea typeface="+mn-ea"/>
                <a:cs typeface="+mn-cs"/>
              </a:rPr>
              <a:t>Before the availability of genome-based molecular screening, the dosing of </a:t>
            </a:r>
            <a:r>
              <a:rPr lang="en-US" sz="1200" b="0" i="0" kern="1200" dirty="0" err="1" smtClean="0">
                <a:solidFill>
                  <a:schemeClr val="tx1"/>
                </a:solidFill>
                <a:latin typeface="+mn-lt"/>
                <a:ea typeface="+mn-ea"/>
                <a:cs typeface="+mn-cs"/>
              </a:rPr>
              <a:t>Warfarin</a:t>
            </a:r>
            <a:r>
              <a:rPr lang="en-US" sz="1200" b="0" i="0" kern="1200" dirty="0" smtClean="0">
                <a:solidFill>
                  <a:schemeClr val="tx1"/>
                </a:solidFill>
                <a:latin typeface="+mn-lt"/>
                <a:ea typeface="+mn-ea"/>
                <a:cs typeface="+mn-cs"/>
              </a:rPr>
              <a:t>, which is prescribed 21 million times a year, was a dangerous game in which too little of the drug could trigger more clots and too much could lead to excessive bleeding.</a:t>
            </a:r>
            <a:r>
              <a:rPr lang="en-US" dirty="0" smtClean="0"/>
              <a:t/>
            </a:r>
            <a:br>
              <a:rPr lang="en-US" dirty="0" smtClean="0"/>
            </a:br>
            <a:r>
              <a:rPr lang="en-US" sz="1200" b="0" i="0" kern="1200" dirty="0" smtClean="0">
                <a:solidFill>
                  <a:schemeClr val="tx1"/>
                </a:solidFill>
                <a:latin typeface="+mn-lt"/>
                <a:ea typeface="+mn-ea"/>
                <a:cs typeface="+mn-cs"/>
              </a:rPr>
              <a:t>Since 2007, the U.S. Food and Drug Administration has recommended genotyping for all patients being assessed for therapy involving </a:t>
            </a:r>
            <a:r>
              <a:rPr lang="en-US" sz="1200" b="0" i="0" kern="1200" dirty="0" err="1" smtClean="0">
                <a:solidFill>
                  <a:schemeClr val="tx1"/>
                </a:solidFill>
                <a:latin typeface="+mn-lt"/>
                <a:ea typeface="+mn-ea"/>
                <a:cs typeface="+mn-cs"/>
              </a:rPr>
              <a:t>Warfarin</a:t>
            </a:r>
            <a:r>
              <a:rPr lang="en-US" sz="1200" b="0" i="0" kern="1200" dirty="0" smtClean="0">
                <a:solidFill>
                  <a:schemeClr val="tx1"/>
                </a:solidFill>
                <a:latin typeface="+mn-lt"/>
                <a:ea typeface="+mn-ea"/>
                <a:cs typeface="+mn-cs"/>
              </a:rPr>
              <a:t>. Genotyping allows prescription of drug therapy regimens only to individuals expected to benefit from that specific drug at that specific dosage.</a:t>
            </a:r>
            <a:r>
              <a:rPr lang="en-US" dirty="0" smtClean="0"/>
              <a:t/>
            </a:r>
            <a:br>
              <a:rPr lang="en-US" dirty="0" smtClean="0"/>
            </a:br>
            <a:r>
              <a:rPr lang="en-US" dirty="0" smtClean="0"/>
              <a:t/>
            </a:r>
            <a:br>
              <a:rPr lang="en-US" dirty="0" smtClean="0"/>
            </a:br>
            <a:r>
              <a:rPr lang="en-US" sz="1200" b="0" i="1" kern="1200" dirty="0" smtClean="0">
                <a:solidFill>
                  <a:schemeClr val="tx1"/>
                </a:solidFill>
                <a:latin typeface="+mn-lt"/>
                <a:ea typeface="+mn-ea"/>
                <a:cs typeface="+mn-cs"/>
              </a:rPr>
              <a:t>Colorectal cancer.</a:t>
            </a:r>
            <a:r>
              <a:rPr lang="en-US" sz="1200" b="0" i="0" kern="1200" dirty="0" smtClean="0">
                <a:solidFill>
                  <a:schemeClr val="tx1"/>
                </a:solidFill>
                <a:latin typeface="+mn-lt"/>
                <a:ea typeface="+mn-ea"/>
                <a:cs typeface="+mn-cs"/>
              </a:rPr>
              <a:t> Metastatic colorectal cancer kills 50,000 Americans every year, more lives than are lost to breast cancer and AIDS combined. Among the drugs most frequently used in treating colon cancer is </a:t>
            </a:r>
            <a:r>
              <a:rPr lang="en-US" sz="1200" b="0" i="0" kern="1200" dirty="0" err="1" smtClean="0">
                <a:solidFill>
                  <a:schemeClr val="tx1"/>
                </a:solidFill>
                <a:latin typeface="+mn-lt"/>
                <a:ea typeface="+mn-ea"/>
                <a:cs typeface="+mn-cs"/>
              </a:rPr>
              <a:t>cetuximab</a:t>
            </a:r>
            <a:r>
              <a:rPr lang="en-US" sz="1200" b="0" i="0" kern="1200" dirty="0" smtClean="0">
                <a:solidFill>
                  <a:schemeClr val="tx1"/>
                </a:solidFill>
                <a:latin typeface="+mn-lt"/>
                <a:ea typeface="+mn-ea"/>
                <a:cs typeface="+mn-cs"/>
              </a:rPr>
              <a:t> (sold as </a:t>
            </a:r>
            <a:r>
              <a:rPr lang="en-US" sz="1200" b="0" i="0" kern="1200" dirty="0" err="1" smtClean="0">
                <a:solidFill>
                  <a:schemeClr val="tx1"/>
                </a:solidFill>
                <a:latin typeface="+mn-lt"/>
                <a:ea typeface="+mn-ea"/>
                <a:cs typeface="+mn-cs"/>
              </a:rPr>
              <a:t>Erbitux</a:t>
            </a:r>
            <a:r>
              <a:rPr lang="en-US" sz="1200" b="0" i="0" kern="1200" dirty="0" smtClean="0">
                <a:solidFill>
                  <a:schemeClr val="tx1"/>
                </a:solidFill>
                <a:latin typeface="+mn-lt"/>
                <a:ea typeface="+mn-ea"/>
                <a:cs typeface="+mn-cs"/>
              </a:rPr>
              <a:t> by Bristol-Myers Squibb). For colon cancer patients, the biomarker that predicts how a tumor will respond to certain drugs is a protein encoded by the KRAS gene, which can be now be determined through a simple test. Because </a:t>
            </a:r>
            <a:r>
              <a:rPr lang="en-US" sz="1200" b="0" i="0" kern="1200" dirty="0" err="1" smtClean="0">
                <a:solidFill>
                  <a:schemeClr val="tx1"/>
                </a:solidFill>
                <a:latin typeface="+mn-lt"/>
                <a:ea typeface="+mn-ea"/>
                <a:cs typeface="+mn-cs"/>
              </a:rPr>
              <a:t>cetuximab</a:t>
            </a:r>
            <a:r>
              <a:rPr lang="en-US" sz="1200" b="0" i="0" kern="1200" dirty="0" smtClean="0">
                <a:solidFill>
                  <a:schemeClr val="tx1"/>
                </a:solidFill>
                <a:latin typeface="+mn-lt"/>
                <a:ea typeface="+mn-ea"/>
                <a:cs typeface="+mn-cs"/>
              </a:rPr>
              <a:t> is effective only in colon cancer patients with normal KRAS protein, treatment with the drug can be withheld from the 40 percent of patients for whom it would prove ineffective. Alternative therapies can be pursued immediately instead.</a:t>
            </a:r>
            <a:r>
              <a:rPr lang="en-US" dirty="0" smtClean="0"/>
              <a:t/>
            </a:r>
            <a:br>
              <a:rPr lang="en-US" dirty="0" smtClean="0"/>
            </a:br>
            <a:r>
              <a:rPr lang="en-US" dirty="0" smtClean="0"/>
              <a:t/>
            </a:r>
            <a:br>
              <a:rPr lang="en-US" dirty="0" smtClean="0"/>
            </a:br>
            <a:r>
              <a:rPr lang="en-US" sz="1200" b="0" i="1" kern="1200" dirty="0" smtClean="0">
                <a:solidFill>
                  <a:schemeClr val="tx1"/>
                </a:solidFill>
                <a:latin typeface="+mn-lt"/>
                <a:ea typeface="+mn-ea"/>
                <a:cs typeface="+mn-cs"/>
              </a:rPr>
              <a:t>Breast Cancer.</a:t>
            </a:r>
            <a:r>
              <a:rPr lang="en-US" sz="1200" b="0" i="0" kern="1200" dirty="0" smtClean="0">
                <a:solidFill>
                  <a:schemeClr val="tx1"/>
                </a:solidFill>
                <a:latin typeface="+mn-lt"/>
                <a:ea typeface="+mn-ea"/>
                <a:cs typeface="+mn-cs"/>
              </a:rPr>
              <a:t> Just as molecular diagnostic testing of tumors determines which colon cancer patients are most likely to benefit from drug therapy using </a:t>
            </a:r>
            <a:r>
              <a:rPr lang="en-US" sz="1200" b="0" i="0" kern="1200" dirty="0" err="1" smtClean="0">
                <a:solidFill>
                  <a:schemeClr val="tx1"/>
                </a:solidFill>
                <a:latin typeface="+mn-lt"/>
                <a:ea typeface="+mn-ea"/>
                <a:cs typeface="+mn-cs"/>
              </a:rPr>
              <a:t>cetuximab</a:t>
            </a:r>
            <a:r>
              <a:rPr lang="en-US" sz="1200" b="0" i="0" kern="1200" dirty="0" smtClean="0">
                <a:solidFill>
                  <a:schemeClr val="tx1"/>
                </a:solidFill>
                <a:latin typeface="+mn-lt"/>
                <a:ea typeface="+mn-ea"/>
                <a:cs typeface="+mn-cs"/>
              </a:rPr>
              <a:t>, women with breast tumors can be screened to determine which receptors, if any, their tumor cells contain.</a:t>
            </a:r>
            <a:r>
              <a:rPr lang="en-US" dirty="0" smtClean="0"/>
              <a:t/>
            </a:r>
            <a:br>
              <a:rPr lang="en-US" dirty="0" smtClean="0"/>
            </a:br>
            <a:r>
              <a:rPr lang="en-US" sz="1200" b="0" i="0" kern="1200" dirty="0" smtClean="0">
                <a:solidFill>
                  <a:schemeClr val="tx1"/>
                </a:solidFill>
                <a:latin typeface="+mn-lt"/>
                <a:ea typeface="+mn-ea"/>
                <a:cs typeface="+mn-cs"/>
              </a:rPr>
              <a:t>For example, the cells of the highly aggressive "triple-negative" breast cancer have no estrogen, progesterone, or human epidermal growth factor receptors, which are essential to the efficacy of current anti-breast cancer therapies. The application of personalized medicine eliminates both the considerable expense and precious time of trial-and-error treatments and helps clinicians to determine quickly which breast cancer therapies are most likely to succeed." (http://genetichealth.jax.org/personalized-medicine/what-is/applications.html)</a:t>
            </a:r>
            <a:endParaRPr lang="en-US" dirty="0"/>
          </a:p>
        </p:txBody>
      </p:sp>
      <p:sp>
        <p:nvSpPr>
          <p:cNvPr id="4" name="Slide Number Placeholder 3"/>
          <p:cNvSpPr>
            <a:spLocks noGrp="1"/>
          </p:cNvSpPr>
          <p:nvPr>
            <p:ph type="sldNum" sz="quarter" idx="10"/>
          </p:nvPr>
        </p:nvSpPr>
        <p:spPr/>
        <p:txBody>
          <a:bodyPr/>
          <a:lstStyle/>
          <a:p>
            <a:fld id="{E7FE898B-FA04-451F-958B-8BEA9EA90C85}" type="slidenum">
              <a:rPr lang="en-US" smtClean="0"/>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Answer</a:t>
            </a:r>
            <a:r>
              <a:rPr lang="en-US" sz="1200" kern="1200" baseline="0" dirty="0" smtClean="0">
                <a:solidFill>
                  <a:schemeClr val="tx1"/>
                </a:solidFill>
                <a:latin typeface="+mn-lt"/>
                <a:ea typeface="+mn-ea"/>
                <a:cs typeface="+mn-cs"/>
              </a:rPr>
              <a:t> Key</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1. True</a:t>
            </a:r>
          </a:p>
          <a:p>
            <a:r>
              <a:rPr lang="en-US" sz="1200" kern="1200" dirty="0" smtClean="0">
                <a:solidFill>
                  <a:schemeClr val="tx1"/>
                </a:solidFill>
                <a:latin typeface="+mn-lt"/>
                <a:ea typeface="+mn-ea"/>
                <a:cs typeface="+mn-cs"/>
              </a:rPr>
              <a:t>2. d) all of the above</a:t>
            </a:r>
          </a:p>
          <a:p>
            <a:r>
              <a:rPr lang="en-US" sz="1200" kern="1200" dirty="0" smtClean="0">
                <a:solidFill>
                  <a:schemeClr val="tx1"/>
                </a:solidFill>
                <a:latin typeface="+mn-lt"/>
                <a:ea typeface="+mn-ea"/>
                <a:cs typeface="+mn-cs"/>
              </a:rPr>
              <a:t>3. Personalized medicine means a doctor can tailor a treatment plan based on the specific needs and physiological profile of an individual. For certain conditions, doctors may be able to use genetic tests to determine the best treatment for an individual patient, for example to gain insight into how a patient may respond to a certain drug or treatment before beginning treatment. This is in contrast to a “trial and error” approach to prescribing medicine or a “one size fits most” model.</a:t>
            </a:r>
          </a:p>
          <a:p>
            <a:r>
              <a:rPr lang="en-US" sz="1200" kern="1200" dirty="0" smtClean="0">
                <a:solidFill>
                  <a:schemeClr val="tx1"/>
                </a:solidFill>
                <a:latin typeface="+mn-lt"/>
                <a:ea typeface="+mn-ea"/>
                <a:cs typeface="+mn-cs"/>
              </a:rPr>
              <a:t>4. Answers will vary but should explain that these are examples of conditions for which people can take a genetic test that might indicate whether a particular drug will be effective for them. </a:t>
            </a:r>
          </a:p>
          <a:p>
            <a:endParaRPr lang="en-US" dirty="0"/>
          </a:p>
        </p:txBody>
      </p:sp>
      <p:sp>
        <p:nvSpPr>
          <p:cNvPr id="4" name="Slide Number Placeholder 3"/>
          <p:cNvSpPr>
            <a:spLocks noGrp="1"/>
          </p:cNvSpPr>
          <p:nvPr>
            <p:ph type="sldNum" sz="quarter" idx="10"/>
          </p:nvPr>
        </p:nvSpPr>
        <p:spPr/>
        <p:txBody>
          <a:bodyPr/>
          <a:lstStyle/>
          <a:p>
            <a:fld id="{E7FE898B-FA04-451F-958B-8BEA9EA90C85}" type="slidenum">
              <a:rPr lang="en-US" smtClean="0"/>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7F6FEC2-F945-4C13-85F5-2C4ECE441565}" type="datetimeFigureOut">
              <a:rPr lang="en-US" smtClean="0"/>
              <a:t>4/3/2015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EE34A7-B566-45BF-B416-DF3FC1A1E904}"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7F6FEC2-F945-4C13-85F5-2C4ECE441565}" type="datetimeFigureOut">
              <a:rPr lang="en-US" smtClean="0"/>
              <a:t>4/3/2015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EE34A7-B566-45BF-B416-DF3FC1A1E904}"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7F6FEC2-F945-4C13-85F5-2C4ECE441565}" type="datetimeFigureOut">
              <a:rPr lang="en-US" smtClean="0"/>
              <a:t>4/3/2015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EE34A7-B566-45BF-B416-DF3FC1A1E904}"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57F6FEC2-F945-4C13-85F5-2C4ECE441565}" type="datetimeFigureOut">
              <a:rPr lang="en-US" smtClean="0"/>
              <a:t>4/3/2015</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1BEE34A7-B566-45BF-B416-DF3FC1A1E904}" type="slidenum">
              <a:rPr lang="en-US" smtClean="0"/>
              <a:t>‹#›</a:t>
            </a:fld>
            <a:endParaRPr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57F6FEC2-F945-4C13-85F5-2C4ECE441565}" type="datetimeFigureOut">
              <a:rPr lang="en-US" smtClean="0"/>
              <a:t>4/3/2015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EE34A7-B566-45BF-B416-DF3FC1A1E904}" type="slidenum">
              <a:rPr lang="en-US" smtClean="0"/>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57F6FEC2-F945-4C13-85F5-2C4ECE441565}" type="datetimeFigureOut">
              <a:rPr lang="en-US" smtClean="0"/>
              <a:t>4/3/2015</a:t>
            </a:fld>
            <a:endParaRPr lang="en-US"/>
          </a:p>
        </p:txBody>
      </p:sp>
      <p:sp>
        <p:nvSpPr>
          <p:cNvPr id="5" name="Footer Placeholder 4"/>
          <p:cNvSpPr>
            <a:spLocks noGrp="1"/>
          </p:cNvSpPr>
          <p:nvPr>
            <p:ph type="ftr" sz="quarter" idx="11"/>
          </p:nvPr>
        </p:nvSpPr>
        <p:spPr>
          <a:xfrm>
            <a:off x="800100" y="6172200"/>
            <a:ext cx="4000500" cy="457200"/>
          </a:xfrm>
        </p:spPr>
        <p:txBody>
          <a:bodyPr/>
          <a:lstStyle/>
          <a:p>
            <a:endParaRPr lang="en-US"/>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1BEE34A7-B566-45BF-B416-DF3FC1A1E904}"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57F6FEC2-F945-4C13-85F5-2C4ECE441565}" type="datetimeFigureOut">
              <a:rPr lang="en-US" smtClean="0"/>
              <a:t>4/3/2015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EE34A7-B566-45BF-B416-DF3FC1A1E904}" type="slidenum">
              <a:rPr lang="en-US" smtClean="0"/>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57F6FEC2-F945-4C13-85F5-2C4ECE441565}" type="datetimeFigureOut">
              <a:rPr lang="en-US" smtClean="0"/>
              <a:t>4/3/2015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BEE34A7-B566-45BF-B416-DF3FC1A1E904}" type="slidenum">
              <a:rPr lang="en-US" smtClean="0"/>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7F6FEC2-F945-4C13-85F5-2C4ECE441565}" type="datetimeFigureOut">
              <a:rPr lang="en-US" smtClean="0"/>
              <a:t>4/3/2015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BEE34A7-B566-45BF-B416-DF3FC1A1E904}" type="slidenum">
              <a:rPr lang="en-US" smtClean="0"/>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F6FEC2-F945-4C13-85F5-2C4ECE441565}" type="datetimeFigureOut">
              <a:rPr lang="en-US" smtClean="0"/>
              <a:t>4/3/2015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BEE34A7-B566-45BF-B416-DF3FC1A1E904}" type="slidenum">
              <a:rPr lang="en-US" smtClean="0"/>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57F6FEC2-F945-4C13-85F5-2C4ECE441565}" type="datetimeFigureOut">
              <a:rPr lang="en-US" smtClean="0"/>
              <a:t>4/3/2015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EE34A7-B566-45BF-B416-DF3FC1A1E904}" type="slidenum">
              <a:rPr lang="en-US" smtClean="0"/>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7F6FEC2-F945-4C13-85F5-2C4ECE441565}" type="datetimeFigureOut">
              <a:rPr lang="en-US" smtClean="0"/>
              <a:t>4/3/2015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EE34A7-B566-45BF-B416-DF3FC1A1E904}"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57F6FEC2-F945-4C13-85F5-2C4ECE441565}" type="datetimeFigureOut">
              <a:rPr lang="en-US" smtClean="0"/>
              <a:t>4/3/2015</a:t>
            </a:fld>
            <a:endParaRPr lang="en-US"/>
          </a:p>
        </p:txBody>
      </p:sp>
      <p:sp>
        <p:nvSpPr>
          <p:cNvPr id="6" name="Footer Placeholder 5"/>
          <p:cNvSpPr>
            <a:spLocks noGrp="1"/>
          </p:cNvSpPr>
          <p:nvPr>
            <p:ph type="ftr" sz="quarter" idx="11"/>
          </p:nvPr>
        </p:nvSpPr>
        <p:spPr>
          <a:xfrm>
            <a:off x="914400" y="6172200"/>
            <a:ext cx="3886200" cy="457200"/>
          </a:xfrm>
        </p:spPr>
        <p:txBody>
          <a:bodyPr/>
          <a:lstStyle/>
          <a:p>
            <a:endParaRPr lang="en-US"/>
          </a:p>
        </p:txBody>
      </p:sp>
      <p:sp>
        <p:nvSpPr>
          <p:cNvPr id="7" name="Slide Number Placeholder 6"/>
          <p:cNvSpPr>
            <a:spLocks noGrp="1"/>
          </p:cNvSpPr>
          <p:nvPr>
            <p:ph type="sldNum" sz="quarter" idx="12"/>
          </p:nvPr>
        </p:nvSpPr>
        <p:spPr>
          <a:xfrm>
            <a:off x="146304" y="6208776"/>
            <a:ext cx="457200" cy="457200"/>
          </a:xfrm>
        </p:spPr>
        <p:txBody>
          <a:bodyPr/>
          <a:lstStyle/>
          <a:p>
            <a:fld id="{1BEE34A7-B566-45BF-B416-DF3FC1A1E904}" type="slidenum">
              <a:rPr lang="en-US" smtClean="0"/>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7F6FEC2-F945-4C13-85F5-2C4ECE441565}" type="datetimeFigureOut">
              <a:rPr lang="en-US" smtClean="0"/>
              <a:t>4/3/2015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EE34A7-B566-45BF-B416-DF3FC1A1E904}" type="slidenum">
              <a:rPr lang="en-US" smtClean="0"/>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7F6FEC2-F945-4C13-85F5-2C4ECE441565}" type="datetimeFigureOut">
              <a:rPr lang="en-US" smtClean="0"/>
              <a:t>4/3/2015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EE34A7-B566-45BF-B416-DF3FC1A1E904}"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7F6FEC2-F945-4C13-85F5-2C4ECE441565}" type="datetimeFigureOut">
              <a:rPr lang="en-US" smtClean="0"/>
              <a:t>4/3/2015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EE34A7-B566-45BF-B416-DF3FC1A1E904}"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7F6FEC2-F945-4C13-85F5-2C4ECE441565}" type="datetimeFigureOut">
              <a:rPr lang="en-US" smtClean="0"/>
              <a:t>4/3/2015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EE34A7-B566-45BF-B416-DF3FC1A1E904}"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7F6FEC2-F945-4C13-85F5-2C4ECE441565}" type="datetimeFigureOut">
              <a:rPr lang="en-US" smtClean="0"/>
              <a:t>4/3/2015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BEE34A7-B566-45BF-B416-DF3FC1A1E904}"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7F6FEC2-F945-4C13-85F5-2C4ECE441565}" type="datetimeFigureOut">
              <a:rPr lang="en-US" smtClean="0"/>
              <a:t>4/3/2015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BEE34A7-B566-45BF-B416-DF3FC1A1E904}"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F6FEC2-F945-4C13-85F5-2C4ECE441565}" type="datetimeFigureOut">
              <a:rPr lang="en-US" smtClean="0"/>
              <a:t>4/3/2015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BEE34A7-B566-45BF-B416-DF3FC1A1E904}"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7F6FEC2-F945-4C13-85F5-2C4ECE441565}" type="datetimeFigureOut">
              <a:rPr lang="en-US" smtClean="0"/>
              <a:t>4/3/2015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EE34A7-B566-45BF-B416-DF3FC1A1E904}"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7F6FEC2-F945-4C13-85F5-2C4ECE441565}" type="datetimeFigureOut">
              <a:rPr lang="en-US" smtClean="0"/>
              <a:t>4/3/2015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EE34A7-B566-45BF-B416-DF3FC1A1E904}"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F6FEC2-F945-4C13-85F5-2C4ECE441565}" type="datetimeFigureOut">
              <a:rPr lang="en-US" smtClean="0"/>
              <a:t>4/3/2015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EE34A7-B566-45BF-B416-DF3FC1A1E904}"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57F6FEC2-F945-4C13-85F5-2C4ECE441565}" type="datetimeFigureOut">
              <a:rPr lang="en-US" smtClean="0"/>
              <a:t>4/3/2015</a:t>
            </a:fld>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1BEE34A7-B566-45BF-B416-DF3FC1A1E904}"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www.youtube.com/watch?v=fEY3Khsmuak" TargetMode="External"/><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openxmlformats.org/officeDocument/2006/relationships/image" Target="../media/image5.jpe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s://www.youtube.com/watch?v=DvztkxmKkxg" TargetMode="Externa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21000" r="-2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295400"/>
            <a:ext cx="7772400" cy="1470025"/>
          </a:xfrm>
        </p:spPr>
        <p:txBody>
          <a:bodyPr>
            <a:noAutofit/>
          </a:bodyPr>
          <a:lstStyle/>
          <a:p>
            <a:r>
              <a:rPr lang="en-US" sz="10000" b="1" dirty="0" smtClean="0">
                <a:solidFill>
                  <a:schemeClr val="bg1"/>
                </a:solidFill>
              </a:rPr>
              <a:t>Personalized Medicine</a:t>
            </a:r>
            <a:endParaRPr lang="en-US" sz="10000" b="1" dirty="0">
              <a:solidFill>
                <a:schemeClr val="bg1"/>
              </a:solidFill>
            </a:endParaRPr>
          </a:p>
        </p:txBody>
      </p:sp>
      <p:sp>
        <p:nvSpPr>
          <p:cNvPr id="3" name="Subtitle 2"/>
          <p:cNvSpPr>
            <a:spLocks noGrp="1"/>
          </p:cNvSpPr>
          <p:nvPr>
            <p:ph type="subTitle" idx="1"/>
          </p:nvPr>
        </p:nvSpPr>
        <p:spPr>
          <a:xfrm>
            <a:off x="0" y="5638800"/>
            <a:ext cx="9144000" cy="914400"/>
          </a:xfrm>
        </p:spPr>
        <p:txBody>
          <a:bodyPr>
            <a:normAutofit fontScale="92500" lnSpcReduction="10000"/>
          </a:bodyPr>
          <a:lstStyle/>
          <a:p>
            <a:r>
              <a:rPr lang="en-US" dirty="0" smtClean="0">
                <a:solidFill>
                  <a:schemeClr val="bg1"/>
                </a:solidFill>
              </a:rPr>
              <a:t>A Lecture Prepared by GT Students for Use in High School Classrooms Based off of PGED Lesson Plan</a:t>
            </a:r>
            <a:endParaRPr lang="en-US" dirty="0">
              <a:solidFill>
                <a:schemeClr val="bg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solidFill>
                  <a:schemeClr val="tx1"/>
                </a:solidFill>
                <a:latin typeface="+mn-lt"/>
              </a:rPr>
              <a:t>Introduction</a:t>
            </a:r>
            <a:endParaRPr lang="en-US" b="1" u="sng" dirty="0">
              <a:solidFill>
                <a:schemeClr val="tx1"/>
              </a:solidFill>
              <a:latin typeface="+mn-lt"/>
            </a:endParaRPr>
          </a:p>
        </p:txBody>
      </p:sp>
      <p:sp>
        <p:nvSpPr>
          <p:cNvPr id="3" name="Content Placeholder 2"/>
          <p:cNvSpPr>
            <a:spLocks noGrp="1"/>
          </p:cNvSpPr>
          <p:nvPr>
            <p:ph sz="quarter" idx="1"/>
          </p:nvPr>
        </p:nvSpPr>
        <p:spPr/>
        <p:txBody>
          <a:bodyPr>
            <a:normAutofit/>
          </a:bodyPr>
          <a:lstStyle/>
          <a:p>
            <a:r>
              <a:rPr lang="en-US" sz="3000" b="1" dirty="0" smtClean="0"/>
              <a:t>What is personalized medicine?</a:t>
            </a:r>
          </a:p>
          <a:p>
            <a:pPr lvl="1">
              <a:buNone/>
            </a:pPr>
            <a:r>
              <a:rPr lang="en-US" dirty="0" smtClean="0"/>
              <a:t>	</a:t>
            </a:r>
            <a:r>
              <a:rPr lang="en-US" dirty="0" smtClean="0">
                <a:hlinkClick r:id="rId3"/>
              </a:rPr>
              <a:t>https://www.youtube.com/watch?v=fEY3Khsmuak</a:t>
            </a:r>
            <a:endParaRPr lang="en-US" dirty="0" smtClean="0"/>
          </a:p>
          <a:p>
            <a:pPr>
              <a:buNone/>
            </a:pPr>
            <a:endParaRPr lang="en-US" dirty="0" smtClean="0"/>
          </a:p>
          <a:p>
            <a:r>
              <a:rPr lang="en-US" sz="3000" b="1" dirty="0" smtClean="0"/>
              <a:t>Discussion Questions   </a:t>
            </a:r>
          </a:p>
          <a:p>
            <a:pPr lvl="0"/>
            <a:r>
              <a:rPr lang="en-US" sz="2400" dirty="0" smtClean="0"/>
              <a:t>How does Max’s doctor choose which drugs to give him?</a:t>
            </a:r>
          </a:p>
          <a:p>
            <a:pPr lvl="0"/>
            <a:r>
              <a:rPr lang="en-US" sz="2400" dirty="0" smtClean="0"/>
              <a:t>How does Max respond to treatment?</a:t>
            </a:r>
          </a:p>
          <a:p>
            <a:pPr lvl="0"/>
            <a:r>
              <a:rPr lang="en-US" sz="2400" dirty="0" smtClean="0"/>
              <a:t>How do the genetic tests Hannah undergoes impact how her doctor treats her illness?</a:t>
            </a:r>
          </a:p>
          <a:p>
            <a:r>
              <a:rPr lang="en-US" sz="2400" dirty="0" smtClean="0"/>
              <a:t>How is “treating the patient” different than “treating the disease”? </a:t>
            </a:r>
            <a:endParaRPr lang="en-US" dirty="0" smtClean="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lgn="ctr"/>
            <a:r>
              <a:rPr lang="en-US" dirty="0" smtClean="0"/>
              <a:t>Why are doctors and scientists excited about </a:t>
            </a:r>
            <a:r>
              <a:rPr lang="en-US" dirty="0" smtClean="0"/>
              <a:t>PM?</a:t>
            </a:r>
            <a:endParaRPr lang="en-US" dirty="0"/>
          </a:p>
        </p:txBody>
      </p:sp>
      <p:sp>
        <p:nvSpPr>
          <p:cNvPr id="3" name="Content Placeholder 2"/>
          <p:cNvSpPr>
            <a:spLocks noGrp="1"/>
          </p:cNvSpPr>
          <p:nvPr>
            <p:ph sz="quarter" idx="1"/>
          </p:nvPr>
        </p:nvSpPr>
        <p:spPr>
          <a:xfrm>
            <a:off x="533400" y="1447800"/>
            <a:ext cx="8153400" cy="5029200"/>
          </a:xfrm>
        </p:spPr>
        <p:txBody>
          <a:bodyPr>
            <a:normAutofit fontScale="92500" lnSpcReduction="10000"/>
          </a:bodyPr>
          <a:lstStyle/>
          <a:p>
            <a:pPr>
              <a:buNone/>
            </a:pPr>
            <a:endParaRPr lang="en-US" dirty="0" smtClean="0"/>
          </a:p>
          <a:p>
            <a:pPr algn="ctr">
              <a:buNone/>
            </a:pPr>
            <a:r>
              <a:rPr lang="en-US" dirty="0" smtClean="0"/>
              <a:t>More</a:t>
            </a:r>
            <a:r>
              <a:rPr lang="en-US" b="1" dirty="0" smtClean="0"/>
              <a:t> </a:t>
            </a:r>
            <a:r>
              <a:rPr lang="en-US" b="1" u="sng" dirty="0" smtClean="0"/>
              <a:t>EFFECTIVE</a:t>
            </a:r>
            <a:r>
              <a:rPr lang="en-US" b="1" dirty="0" smtClean="0"/>
              <a:t> </a:t>
            </a:r>
            <a:r>
              <a:rPr lang="en-US" dirty="0" smtClean="0"/>
              <a:t>Medicine</a:t>
            </a:r>
          </a:p>
          <a:p>
            <a:pPr algn="ctr">
              <a:buNone/>
            </a:pPr>
            <a:endParaRPr lang="en-US" dirty="0" smtClean="0"/>
          </a:p>
          <a:p>
            <a:r>
              <a:rPr lang="en-US" dirty="0" smtClean="0"/>
              <a:t>Shift the emphasis in medicine from reaction to prevention</a:t>
            </a:r>
          </a:p>
          <a:p>
            <a:r>
              <a:rPr lang="en-US" dirty="0" smtClean="0"/>
              <a:t>Predict susceptibility to disease, improve disease detection, preempt disease progression</a:t>
            </a:r>
          </a:p>
          <a:p>
            <a:r>
              <a:rPr lang="en-US" dirty="0" smtClean="0"/>
              <a:t>Customize disease-prevention strategies</a:t>
            </a:r>
          </a:p>
          <a:p>
            <a:r>
              <a:rPr lang="en-US" dirty="0" smtClean="0"/>
              <a:t>Prescribe more effective drugs  and avoid prescribing drugs with predictable side effects</a:t>
            </a:r>
          </a:p>
          <a:p>
            <a:r>
              <a:rPr lang="en-US" dirty="0" smtClean="0"/>
              <a:t>Reduce the time, cost, and failure rate of pharmaceutical clinical </a:t>
            </a:r>
            <a:r>
              <a:rPr lang="en-US" dirty="0" smtClean="0"/>
              <a:t>trials</a:t>
            </a:r>
            <a:endParaRPr lang="en-US" dirty="0" smtClean="0"/>
          </a:p>
          <a:p>
            <a:r>
              <a:rPr lang="en-US" dirty="0" smtClean="0"/>
              <a:t>Eliminate trial-and-error inefficiencies that inflate health care costs and undermine patient care</a:t>
            </a:r>
          </a:p>
          <a:p>
            <a:pPr algn="ctr">
              <a:buNone/>
            </a:pP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lgn="ctr"/>
            <a:r>
              <a:rPr lang="en-US" dirty="0" smtClean="0"/>
              <a:t>How has personalized medicine helped patients already</a:t>
            </a:r>
            <a:r>
              <a:rPr lang="en-US" dirty="0" smtClean="0"/>
              <a:t>?</a:t>
            </a:r>
            <a:endParaRPr lang="en-US" dirty="0"/>
          </a:p>
        </p:txBody>
      </p:sp>
      <p:sp>
        <p:nvSpPr>
          <p:cNvPr id="3" name="Content Placeholder 2"/>
          <p:cNvSpPr>
            <a:spLocks noGrp="1"/>
          </p:cNvSpPr>
          <p:nvPr>
            <p:ph sz="quarter" idx="1"/>
          </p:nvPr>
        </p:nvSpPr>
        <p:spPr>
          <a:xfrm>
            <a:off x="914400" y="1752600"/>
            <a:ext cx="7772400" cy="4267200"/>
          </a:xfrm>
        </p:spPr>
        <p:txBody>
          <a:bodyPr/>
          <a:lstStyle/>
          <a:p>
            <a:r>
              <a:rPr lang="en-US" dirty="0" smtClean="0"/>
              <a:t>Blood Clots</a:t>
            </a:r>
          </a:p>
          <a:p>
            <a:r>
              <a:rPr lang="en-US" dirty="0" smtClean="0"/>
              <a:t>Colorectal Cancer</a:t>
            </a:r>
          </a:p>
          <a:p>
            <a:r>
              <a:rPr lang="en-US" dirty="0" smtClean="0"/>
              <a:t>Breast Cancer</a:t>
            </a:r>
            <a:endParaRPr lang="en-US" dirty="0"/>
          </a:p>
        </p:txBody>
      </p:sp>
      <p:pic>
        <p:nvPicPr>
          <p:cNvPr id="4" name="Picture 3" descr="blood-clot_1.jpg"/>
          <p:cNvPicPr>
            <a:picLocks noChangeAspect="1"/>
          </p:cNvPicPr>
          <p:nvPr/>
        </p:nvPicPr>
        <p:blipFill>
          <a:blip r:embed="rId3" cstate="print"/>
          <a:stretch>
            <a:fillRect/>
          </a:stretch>
        </p:blipFill>
        <p:spPr>
          <a:xfrm>
            <a:off x="4038600" y="1447800"/>
            <a:ext cx="3962400" cy="2971800"/>
          </a:xfrm>
          <a:prstGeom prst="rect">
            <a:avLst/>
          </a:prstGeom>
        </p:spPr>
      </p:pic>
      <p:pic>
        <p:nvPicPr>
          <p:cNvPr id="5" name="Picture 4" descr="breast-cancer-prevention.jpg"/>
          <p:cNvPicPr>
            <a:picLocks noChangeAspect="1"/>
          </p:cNvPicPr>
          <p:nvPr/>
        </p:nvPicPr>
        <p:blipFill>
          <a:blip r:embed="rId4" cstate="print"/>
          <a:stretch>
            <a:fillRect/>
          </a:stretch>
        </p:blipFill>
        <p:spPr>
          <a:xfrm>
            <a:off x="4572000" y="4419600"/>
            <a:ext cx="2352675" cy="2231680"/>
          </a:xfrm>
          <a:prstGeom prst="rect">
            <a:avLst/>
          </a:prstGeom>
        </p:spPr>
      </p:pic>
      <p:pic>
        <p:nvPicPr>
          <p:cNvPr id="6" name="Picture 5" descr="Double_Helix_website.jpg"/>
          <p:cNvPicPr>
            <a:picLocks noChangeAspect="1"/>
          </p:cNvPicPr>
          <p:nvPr/>
        </p:nvPicPr>
        <p:blipFill>
          <a:blip r:embed="rId5" cstate="print"/>
          <a:stretch>
            <a:fillRect/>
          </a:stretch>
        </p:blipFill>
        <p:spPr>
          <a:xfrm>
            <a:off x="1066800" y="3810000"/>
            <a:ext cx="2516902" cy="2514791"/>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5211762"/>
          </a:xfrm>
        </p:spPr>
        <p:txBody>
          <a:bodyPr>
            <a:normAutofit/>
          </a:bodyPr>
          <a:lstStyle/>
          <a:p>
            <a:pPr lvl="0" algn="ctr"/>
            <a:r>
              <a:rPr lang="en-US" sz="6000" dirty="0" smtClean="0"/>
              <a:t>How might people with asthma, cystic fibrosis or cancer benefit from personalized medicine? </a:t>
            </a:r>
            <a:endParaRPr lang="en-US" sz="60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1249362"/>
          </a:xfrm>
        </p:spPr>
        <p:txBody>
          <a:bodyPr>
            <a:normAutofit fontScale="90000"/>
          </a:bodyPr>
          <a:lstStyle/>
          <a:p>
            <a:pPr lvl="0" algn="ctr"/>
            <a:r>
              <a:rPr lang="en-US" dirty="0" smtClean="0"/>
              <a:t>What are the challenges of tailoring medicine to </a:t>
            </a:r>
            <a:r>
              <a:rPr lang="en-US" dirty="0" smtClean="0"/>
              <a:t>individuals? </a:t>
            </a:r>
            <a:endParaRPr lang="en-US" dirty="0"/>
          </a:p>
        </p:txBody>
      </p:sp>
      <p:sp>
        <p:nvSpPr>
          <p:cNvPr id="3" name="Content Placeholder 2"/>
          <p:cNvSpPr>
            <a:spLocks noGrp="1"/>
          </p:cNvSpPr>
          <p:nvPr>
            <p:ph sz="quarter" idx="1"/>
          </p:nvPr>
        </p:nvSpPr>
        <p:spPr>
          <a:xfrm>
            <a:off x="0" y="1676400"/>
            <a:ext cx="9144000" cy="5181600"/>
          </a:xfrm>
        </p:spPr>
        <p:txBody>
          <a:bodyPr>
            <a:normAutofit fontScale="92500" lnSpcReduction="10000"/>
          </a:bodyPr>
          <a:lstStyle/>
          <a:p>
            <a:r>
              <a:rPr lang="en-US" i="1" dirty="0" smtClean="0"/>
              <a:t>Regulatory Oversight</a:t>
            </a:r>
            <a:r>
              <a:rPr lang="en-US" dirty="0" smtClean="0"/>
              <a:t/>
            </a:r>
            <a:br>
              <a:rPr lang="en-US" dirty="0" smtClean="0"/>
            </a:br>
            <a:r>
              <a:rPr lang="en-US" dirty="0" smtClean="0"/>
              <a:t>How does the FDA regulate to compare and test the validity of different sequencing platforms and diagnoses?</a:t>
            </a:r>
          </a:p>
          <a:p>
            <a:r>
              <a:rPr lang="en-US" i="1" dirty="0" smtClean="0"/>
              <a:t>Intellectual Property Rights</a:t>
            </a:r>
            <a:r>
              <a:rPr lang="en-US" dirty="0" smtClean="0"/>
              <a:t/>
            </a:r>
            <a:br>
              <a:rPr lang="en-US" dirty="0" smtClean="0"/>
            </a:br>
            <a:r>
              <a:rPr lang="en-US" dirty="0" smtClean="0"/>
              <a:t>When it comes to DNA sequencing and genes, what belongs to the general public and what belongs to an individual as intellectual property?</a:t>
            </a:r>
          </a:p>
          <a:p>
            <a:r>
              <a:rPr lang="en-US" i="1" dirty="0" smtClean="0"/>
              <a:t>Reimbursement Policies</a:t>
            </a:r>
            <a:r>
              <a:rPr lang="en-US" dirty="0" smtClean="0"/>
              <a:t/>
            </a:r>
            <a:br>
              <a:rPr lang="en-US" dirty="0" smtClean="0"/>
            </a:br>
            <a:r>
              <a:rPr lang="en-US" dirty="0" smtClean="0"/>
              <a:t>How will health insurance be impacted?</a:t>
            </a:r>
          </a:p>
          <a:p>
            <a:r>
              <a:rPr lang="en-US" i="1" dirty="0" smtClean="0"/>
              <a:t>Patient Privacy and Confidentiality </a:t>
            </a:r>
            <a:br>
              <a:rPr lang="en-US" i="1" dirty="0" smtClean="0"/>
            </a:br>
            <a:r>
              <a:rPr lang="en-US" dirty="0" smtClean="0"/>
              <a:t>How can you ensure that a person's entire genetic sequencing on a computer is completely secure?</a:t>
            </a:r>
          </a:p>
          <a:p>
            <a:r>
              <a:rPr lang="en-US" i="1" dirty="0" smtClean="0"/>
              <a:t>Complex Biology</a:t>
            </a:r>
            <a:r>
              <a:rPr lang="en-US" dirty="0" smtClean="0"/>
              <a:t/>
            </a:r>
            <a:br>
              <a:rPr lang="en-US" dirty="0" smtClean="0"/>
            </a:br>
            <a:r>
              <a:rPr lang="en-US" dirty="0" smtClean="0"/>
              <a:t>How do you ensure that the patient's understand ALL of the implications of getting their genome sequenced </a:t>
            </a:r>
            <a:r>
              <a:rPr lang="en-US" dirty="0" smtClean="0"/>
              <a:t>?</a:t>
            </a:r>
            <a:endParaRPr lang="en-US" dirty="0" smtClean="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1630362"/>
          </a:xfrm>
        </p:spPr>
        <p:txBody>
          <a:bodyPr>
            <a:normAutofit fontScale="90000"/>
          </a:bodyPr>
          <a:lstStyle/>
          <a:p>
            <a:pPr lvl="0" algn="ctr"/>
            <a:r>
              <a:rPr lang="en-US" dirty="0" smtClean="0"/>
              <a:t>How could personalized medicine reduce health care costs in the United States? </a:t>
            </a:r>
            <a:endParaRPr lang="en-US" dirty="0"/>
          </a:p>
        </p:txBody>
      </p:sp>
      <p:sp>
        <p:nvSpPr>
          <p:cNvPr id="3" name="Content Placeholder 2"/>
          <p:cNvSpPr>
            <a:spLocks noGrp="1"/>
          </p:cNvSpPr>
          <p:nvPr>
            <p:ph sz="quarter" idx="1"/>
          </p:nvPr>
        </p:nvSpPr>
        <p:spPr>
          <a:xfrm>
            <a:off x="914400" y="1981200"/>
            <a:ext cx="7772400" cy="4038600"/>
          </a:xfrm>
        </p:spPr>
        <p:txBody>
          <a:bodyPr/>
          <a:lstStyle/>
          <a:p>
            <a:pPr>
              <a:buNone/>
            </a:pPr>
            <a:endParaRPr lang="en-US" dirty="0" smtClean="0">
              <a:hlinkClick r:id="rId2"/>
            </a:endParaRPr>
          </a:p>
          <a:p>
            <a:pPr algn="ctr">
              <a:buNone/>
            </a:pPr>
            <a:r>
              <a:rPr lang="en-US" dirty="0" smtClean="0">
                <a:hlinkClick r:id="rId2"/>
              </a:rPr>
              <a:t>https</a:t>
            </a:r>
            <a:r>
              <a:rPr lang="en-US" dirty="0" smtClean="0">
                <a:hlinkClick r:id="rId2"/>
              </a:rPr>
              <a:t>://</a:t>
            </a:r>
            <a:r>
              <a:rPr lang="en-US" dirty="0" smtClean="0">
                <a:hlinkClick r:id="rId2"/>
              </a:rPr>
              <a:t>www.youtube.com/watch?v=DvztkxmKkxg</a:t>
            </a:r>
            <a:r>
              <a:rPr lang="en-US" dirty="0" smtClean="0"/>
              <a:t> </a:t>
            </a:r>
            <a:endParaRPr lang="en-US" dirty="0"/>
          </a:p>
        </p:txBody>
      </p:sp>
      <p:pic>
        <p:nvPicPr>
          <p:cNvPr id="4" name="Picture 3" descr="personalized-medicine.jpg"/>
          <p:cNvPicPr>
            <a:picLocks noChangeAspect="1"/>
          </p:cNvPicPr>
          <p:nvPr/>
        </p:nvPicPr>
        <p:blipFill>
          <a:blip r:embed="rId3" cstate="print"/>
          <a:stretch>
            <a:fillRect/>
          </a:stretch>
        </p:blipFill>
        <p:spPr>
          <a:xfrm>
            <a:off x="2209800" y="3048000"/>
            <a:ext cx="5067300" cy="33782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4678362"/>
          </a:xfrm>
        </p:spPr>
        <p:txBody>
          <a:bodyPr>
            <a:normAutofit/>
          </a:bodyPr>
          <a:lstStyle/>
          <a:p>
            <a:pPr lvl="0" algn="ctr"/>
            <a:r>
              <a:rPr lang="en-US" sz="6000" dirty="0" smtClean="0"/>
              <a:t>Why might some drug companies resist the move to more personalized care? </a:t>
            </a:r>
            <a:endParaRPr lang="en-US" sz="60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8077200" cy="944562"/>
          </a:xfrm>
        </p:spPr>
        <p:txBody>
          <a:bodyPr/>
          <a:lstStyle/>
          <a:p>
            <a:pPr algn="ctr"/>
            <a:r>
              <a:rPr lang="en-US" dirty="0" smtClean="0"/>
              <a:t>Intro to Personal Genetics Quiz 1</a:t>
            </a:r>
            <a:endParaRPr lang="en-US" dirty="0"/>
          </a:p>
        </p:txBody>
      </p:sp>
      <p:sp>
        <p:nvSpPr>
          <p:cNvPr id="3" name="Content Placeholder 2"/>
          <p:cNvSpPr>
            <a:spLocks noGrp="1"/>
          </p:cNvSpPr>
          <p:nvPr>
            <p:ph sz="quarter" idx="1"/>
          </p:nvPr>
        </p:nvSpPr>
        <p:spPr>
          <a:xfrm>
            <a:off x="304800" y="1371600"/>
            <a:ext cx="8382000" cy="5105400"/>
          </a:xfrm>
        </p:spPr>
        <p:txBody>
          <a:bodyPr>
            <a:normAutofit lnSpcReduction="10000"/>
          </a:bodyPr>
          <a:lstStyle/>
          <a:p>
            <a:pPr>
              <a:buNone/>
            </a:pPr>
            <a:r>
              <a:rPr lang="en-US" dirty="0" smtClean="0"/>
              <a:t>1. Some patients can take a genetic test to determine how well a specific drug will work for them. </a:t>
            </a:r>
            <a:r>
              <a:rPr lang="en-US" b="1" dirty="0" smtClean="0"/>
              <a:t>T/F</a:t>
            </a:r>
          </a:p>
          <a:p>
            <a:pPr>
              <a:buNone/>
            </a:pPr>
            <a:r>
              <a:rPr lang="en-US" dirty="0" smtClean="0"/>
              <a:t>2</a:t>
            </a:r>
            <a:r>
              <a:rPr lang="en-US" dirty="0" smtClean="0"/>
              <a:t>. Personalized medicine allows doctors and health care providers to </a:t>
            </a:r>
            <a:r>
              <a:rPr lang="en-US" b="1" dirty="0" smtClean="0"/>
              <a:t>a</a:t>
            </a:r>
            <a:r>
              <a:rPr lang="en-US" b="1" dirty="0" smtClean="0"/>
              <a:t>) </a:t>
            </a:r>
            <a:r>
              <a:rPr lang="en-US" dirty="0" smtClean="0"/>
              <a:t>use genetic information to diagnose more </a:t>
            </a:r>
            <a:r>
              <a:rPr lang="en-US" dirty="0" smtClean="0"/>
              <a:t>patients</a:t>
            </a:r>
            <a:br>
              <a:rPr lang="en-US" dirty="0" smtClean="0"/>
            </a:br>
            <a:r>
              <a:rPr lang="en-US" b="1" dirty="0" smtClean="0"/>
              <a:t>b</a:t>
            </a:r>
            <a:r>
              <a:rPr lang="en-US" b="1" dirty="0" smtClean="0"/>
              <a:t>) </a:t>
            </a:r>
            <a:r>
              <a:rPr lang="en-US" dirty="0" smtClean="0"/>
              <a:t>create specific treatments for patients with fewer side effects </a:t>
            </a:r>
            <a:r>
              <a:rPr lang="en-US" dirty="0" smtClean="0"/>
              <a:t/>
            </a:r>
            <a:br>
              <a:rPr lang="en-US" dirty="0" smtClean="0"/>
            </a:br>
            <a:r>
              <a:rPr lang="en-US" b="1" dirty="0" smtClean="0"/>
              <a:t>c</a:t>
            </a:r>
            <a:r>
              <a:rPr lang="en-US" b="1" dirty="0" smtClean="0"/>
              <a:t>) </a:t>
            </a:r>
            <a:r>
              <a:rPr lang="en-US" dirty="0" smtClean="0"/>
              <a:t>prescribe the right medications in the right dose without having to use “trial and error” to try to determine whether the medicine will help </a:t>
            </a:r>
            <a:r>
              <a:rPr lang="en-US" dirty="0" smtClean="0"/>
              <a:t/>
            </a:r>
            <a:br>
              <a:rPr lang="en-US" dirty="0" smtClean="0"/>
            </a:br>
            <a:r>
              <a:rPr lang="en-US" b="1" dirty="0" smtClean="0"/>
              <a:t>d</a:t>
            </a:r>
            <a:r>
              <a:rPr lang="en-US" b="1" dirty="0" smtClean="0"/>
              <a:t>) </a:t>
            </a:r>
            <a:r>
              <a:rPr lang="en-US" dirty="0" smtClean="0"/>
              <a:t>all of the above.</a:t>
            </a:r>
          </a:p>
          <a:p>
            <a:pPr>
              <a:buNone/>
            </a:pPr>
            <a:r>
              <a:rPr lang="en-US" dirty="0" smtClean="0"/>
              <a:t>3</a:t>
            </a:r>
            <a:r>
              <a:rPr lang="en-US" dirty="0" smtClean="0"/>
              <a:t>. </a:t>
            </a:r>
            <a:r>
              <a:rPr lang="en-US" b="1" dirty="0" smtClean="0"/>
              <a:t>Explain</a:t>
            </a:r>
            <a:r>
              <a:rPr lang="en-US" dirty="0" smtClean="0"/>
              <a:t> what it means to “treat the patient” instead of “treat the disease.” </a:t>
            </a:r>
          </a:p>
          <a:p>
            <a:pPr>
              <a:buNone/>
            </a:pPr>
            <a:r>
              <a:rPr lang="en-US" dirty="0" smtClean="0"/>
              <a:t>4</a:t>
            </a:r>
            <a:r>
              <a:rPr lang="en-US" dirty="0" smtClean="0"/>
              <a:t>. How might people with asthma, cystic fibrosis or cancer </a:t>
            </a:r>
            <a:r>
              <a:rPr lang="en-US" b="1" dirty="0" smtClean="0"/>
              <a:t>benefit</a:t>
            </a:r>
            <a:r>
              <a:rPr lang="en-US" dirty="0" smtClean="0"/>
              <a:t> from personalized medicine? </a:t>
            </a:r>
            <a:endParaRPr lang="en-US" dirty="0"/>
          </a:p>
        </p:txBody>
      </p:sp>
    </p:spTree>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1971</TotalTime>
  <Words>402</Words>
  <Application>Microsoft Office PowerPoint</Application>
  <PresentationFormat>On-screen Show (4:3)</PresentationFormat>
  <Paragraphs>54</Paragraphs>
  <Slides>9</Slides>
  <Notes>4</Notes>
  <HiddenSlides>0</HiddenSlides>
  <MMClips>0</MMClips>
  <ScaleCrop>false</ScaleCrop>
  <HeadingPairs>
    <vt:vector size="4" baseType="variant">
      <vt:variant>
        <vt:lpstr>Theme</vt:lpstr>
      </vt:variant>
      <vt:variant>
        <vt:i4>2</vt:i4>
      </vt:variant>
      <vt:variant>
        <vt:lpstr>Slide Titles</vt:lpstr>
      </vt:variant>
      <vt:variant>
        <vt:i4>9</vt:i4>
      </vt:variant>
    </vt:vector>
  </HeadingPairs>
  <TitlesOfParts>
    <vt:vector size="11" baseType="lpstr">
      <vt:lpstr>Office Theme</vt:lpstr>
      <vt:lpstr>Equity</vt:lpstr>
      <vt:lpstr>Personalized Medicine</vt:lpstr>
      <vt:lpstr>Introduction</vt:lpstr>
      <vt:lpstr>Why are doctors and scientists excited about PM?</vt:lpstr>
      <vt:lpstr>How has personalized medicine helped patients already?</vt:lpstr>
      <vt:lpstr>How might people with asthma, cystic fibrosis or cancer benefit from personalized medicine? </vt:lpstr>
      <vt:lpstr>What are the challenges of tailoring medicine to individuals? </vt:lpstr>
      <vt:lpstr>How could personalized medicine reduce health care costs in the United States? </vt:lpstr>
      <vt:lpstr>Why might some drug companies resist the move to more personalized care? </vt:lpstr>
      <vt:lpstr>Intro to Personal Genetics Quiz 1</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Personalized Medicine</dc:title>
  <dc:creator>Casey Moore</dc:creator>
  <cp:lastModifiedBy>Casey Moore</cp:lastModifiedBy>
  <cp:revision>9</cp:revision>
  <dcterms:created xsi:type="dcterms:W3CDTF">2015-04-03T14:18:48Z</dcterms:created>
  <dcterms:modified xsi:type="dcterms:W3CDTF">2015-04-04T23:10:28Z</dcterms:modified>
</cp:coreProperties>
</file>